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Poppins Semi-Bold" charset="1" panose="00000700000000000000"/>
      <p:regular r:id="rId60"/>
    </p:embeddedFont>
    <p:embeddedFont>
      <p:font typeface="Barlow SemiCondensed Heavy" charset="1" panose="00000A06000000000000"/>
      <p:regular r:id="rId61"/>
    </p:embeddedFont>
    <p:embeddedFont>
      <p:font typeface="Barlow SemiCondensed" charset="1" panose="00000506000000000000"/>
      <p:regular r:id="rId62"/>
    </p:embeddedFont>
    <p:embeddedFont>
      <p:font typeface="Poppins" charset="1" panose="00000500000000000000"/>
      <p:regular r:id="rId63"/>
    </p:embeddedFont>
    <p:embeddedFont>
      <p:font typeface="Poppins Bold" charset="1" panose="00000800000000000000"/>
      <p:regular r:id="rId64"/>
    </p:embeddedFont>
    <p:embeddedFont>
      <p:font typeface="Poppins Medium" charset="1" panose="00000600000000000000"/>
      <p:regular r:id="rId65"/>
    </p:embeddedFont>
    <p:embeddedFont>
      <p:font typeface="Barlow SemiCondensed Bold" charset="1" panose="00000806000000000000"/>
      <p:regular r:id="rId66"/>
    </p:embeddedFont>
    <p:embeddedFont>
      <p:font typeface="Canva Sans Bold" charset="1" panose="020B0803030501040103"/>
      <p:regular r:id="rId67"/>
    </p:embeddedFont>
    <p:embeddedFont>
      <p:font typeface="JetBrains Mono" charset="1" panose="02010509020102050004"/>
      <p:regular r:id="rId68"/>
    </p:embeddedFont>
    <p:embeddedFont>
      <p:font typeface="Kollektif Bold" charset="1" panose="020B0604020101010102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69.png" Type="http://schemas.openxmlformats.org/officeDocument/2006/relationships/image"/><Relationship Id="rId12" Target="../media/image70.svg" Type="http://schemas.openxmlformats.org/officeDocument/2006/relationships/image"/><Relationship Id="rId13" Target="../media/image71.png" Type="http://schemas.openxmlformats.org/officeDocument/2006/relationships/image"/><Relationship Id="rId14" Target="../media/image72.svg" Type="http://schemas.openxmlformats.org/officeDocument/2006/relationships/image"/><Relationship Id="rId15" Target="../media/image73.png" Type="http://schemas.openxmlformats.org/officeDocument/2006/relationships/image"/><Relationship Id="rId16" Target="../media/image74.svg" Type="http://schemas.openxmlformats.org/officeDocument/2006/relationships/image"/><Relationship Id="rId2" Target="../media/image60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9708038" cy="19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2: Data Pipelines and Big Data Processing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8084" y="4303422"/>
            <a:ext cx="8431831" cy="5525766"/>
          </a:xfrm>
          <a:custGeom>
            <a:avLst/>
            <a:gdLst/>
            <a:ahLst/>
            <a:cxnLst/>
            <a:rect r="r" b="b" t="t" l="l"/>
            <a:pathLst>
              <a:path h="5525766" w="8431831">
                <a:moveTo>
                  <a:pt x="0" y="0"/>
                </a:moveTo>
                <a:lnTo>
                  <a:pt x="8431832" y="0"/>
                </a:lnTo>
                <a:lnTo>
                  <a:pt x="8431832" y="5525766"/>
                </a:lnTo>
                <a:lnTo>
                  <a:pt x="0" y="552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vs. ELT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ETL: Data is transformed before loading into the data warehouse.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ELT: Data is loaded first, and then transformations are applied.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When to choose ETL over ELT and vice versa?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24122" y="2594735"/>
            <a:ext cx="3879739" cy="5435711"/>
          </a:xfrm>
          <a:custGeom>
            <a:avLst/>
            <a:gdLst/>
            <a:ahLst/>
            <a:cxnLst/>
            <a:rect r="r" b="b" t="t" l="l"/>
            <a:pathLst>
              <a:path h="5435711" w="3879739">
                <a:moveTo>
                  <a:pt x="0" y="0"/>
                </a:moveTo>
                <a:lnTo>
                  <a:pt x="3879739" y="0"/>
                </a:lnTo>
                <a:lnTo>
                  <a:pt x="3879739" y="5435711"/>
                </a:lnTo>
                <a:lnTo>
                  <a:pt x="0" y="54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ETL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Maintain a robust logging mechanism.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retry mechanisms.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validation at each stage.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Automate, automate, automate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parallel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Design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 pipeline is a series of data processing steps that collect raw data from different sources, process it, and deliver it to a destination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Stages: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Ingestion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raw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Transforming the data into a usable format.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processed data in a data warehouse, database, or data lake.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(Consumption)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Making the data available for analysis and reporting.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861671" y="6637766"/>
            <a:ext cx="12564658" cy="2620534"/>
          </a:xfrm>
          <a:custGeom>
            <a:avLst/>
            <a:gdLst/>
            <a:ahLst/>
            <a:cxnLst/>
            <a:rect r="r" b="b" t="t" l="l"/>
            <a:pathLst>
              <a:path h="2620534" w="12564658">
                <a:moveTo>
                  <a:pt x="0" y="0"/>
                </a:moveTo>
                <a:lnTo>
                  <a:pt x="12564658" y="0"/>
                </a:lnTo>
                <a:lnTo>
                  <a:pt x="12564658" y="2620534"/>
                </a:lnTo>
                <a:lnTo>
                  <a:pt x="0" y="262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803" r="0" b="-12314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Batch vs. Streaming Data Pipelines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626335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Batch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Collecting and processing data in large blocks at scheduled intervals.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chunks (Daily reports, weekly analytics).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Typically run at scheduled intervals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Streaming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Processing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as it is generated, providing immediate insights (Real-time monitoring, fraud detection).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 data in real-time or near real-time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 data flow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Low-latency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Lambda architecture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(combination of batch and streaming)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93366" y="3208505"/>
            <a:ext cx="7494634" cy="5068487"/>
          </a:xfrm>
          <a:custGeom>
            <a:avLst/>
            <a:gdLst/>
            <a:ahLst/>
            <a:cxnLst/>
            <a:rect r="r" b="b" t="t" l="l"/>
            <a:pathLst>
              <a:path h="5068487" w="7494634">
                <a:moveTo>
                  <a:pt x="0" y="0"/>
                </a:moveTo>
                <a:lnTo>
                  <a:pt x="7494634" y="0"/>
                </a:lnTo>
                <a:lnTo>
                  <a:pt x="7494634" y="5068487"/>
                </a:lnTo>
                <a:lnTo>
                  <a:pt x="0" y="5068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63550" y="3222032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 Best Practices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809573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Modularity and reusability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logging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 and performance optimization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checks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 control and documentation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64512" y="5143500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ETL in a Retail 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retail company needs to integrate data from online sales, physical stores, and customer feedback systems.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 Point: How would you design an ETL pipeline for this scenario?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ETL Processes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Managing Multiple Data Sources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can these challenges be mitigated in a production environment?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Implementing ETL Pipeline.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Technologies and Ecosystems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2152445"/>
            <a:ext cx="10365641" cy="419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(Extract, Transform, Load) Processes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Pipeline Design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Tools and Frameworks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Big Data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Ecosystem: HDFS, MapReduce, YARN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BIG DATA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785361" y="2981022"/>
            <a:ext cx="6097192" cy="6277278"/>
          </a:xfrm>
          <a:custGeom>
            <a:avLst/>
            <a:gdLst/>
            <a:ahLst/>
            <a:cxnLst/>
            <a:rect r="r" b="b" t="t" l="l"/>
            <a:pathLst>
              <a:path h="6277278" w="6097192">
                <a:moveTo>
                  <a:pt x="0" y="0"/>
                </a:moveTo>
                <a:lnTo>
                  <a:pt x="6097192" y="0"/>
                </a:lnTo>
                <a:lnTo>
                  <a:pt x="6097192" y="6277278"/>
                </a:lnTo>
                <a:lnTo>
                  <a:pt x="0" y="627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Distributed Computing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model in which components of a software system are shared among multiple computers to improve efficiency and performance.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Distributed Computing?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 large-scale data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fault tolerance and reliability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parallel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scalability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Availability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Vertical scaling (scale-up)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Horizontal scaling (scale-out) 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572500" y="3301316"/>
            <a:ext cx="9144000" cy="4882866"/>
          </a:xfrm>
          <a:custGeom>
            <a:avLst/>
            <a:gdLst/>
            <a:ahLst/>
            <a:cxnLst/>
            <a:rect r="r" b="b" t="t" l="l"/>
            <a:pathLst>
              <a:path h="4882866" w="9144000">
                <a:moveTo>
                  <a:pt x="0" y="0"/>
                </a:moveTo>
                <a:lnTo>
                  <a:pt x="9144000" y="0"/>
                </a:lnTo>
                <a:lnTo>
                  <a:pt x="9144000" y="4882866"/>
                </a:lnTo>
                <a:lnTo>
                  <a:pt x="0" y="4882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&amp; Scalability in Distributed Computing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847590" y="3255191"/>
            <a:ext cx="4104513" cy="4114800"/>
          </a:xfrm>
          <a:custGeom>
            <a:avLst/>
            <a:gdLst/>
            <a:ahLst/>
            <a:cxnLst/>
            <a:rect r="r" b="b" t="t" l="l"/>
            <a:pathLst>
              <a:path h="4114800" w="4104513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Distributed Computing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latency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Synchronization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Partial failures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 maintenance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 balancing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Big Data refers to the vast volumes of data generated by various sources that are too large, complex, and dynamic for traditional data processing tools.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the components of a big data ecosystem: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 analysis.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Big Data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30399" y="3664542"/>
            <a:ext cx="7252153" cy="6019287"/>
          </a:xfrm>
          <a:custGeom>
            <a:avLst/>
            <a:gdLst/>
            <a:ahLst/>
            <a:cxnLst/>
            <a:rect r="r" b="b" t="t" l="l"/>
            <a:pathLst>
              <a:path h="6019287" w="7252153">
                <a:moveTo>
                  <a:pt x="0" y="0"/>
                </a:moveTo>
                <a:lnTo>
                  <a:pt x="7252154" y="0"/>
                </a:lnTo>
                <a:lnTo>
                  <a:pt x="7252154" y="6019288"/>
                </a:lnTo>
                <a:lnTo>
                  <a:pt x="0" y="601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Big Data Ecosystem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Explanation: Discuss the 5 V’s of Big Data: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Velocity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Veracity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817763" y="3159457"/>
            <a:ext cx="6868955" cy="6611979"/>
          </a:xfrm>
          <a:custGeom>
            <a:avLst/>
            <a:gdLst/>
            <a:ahLst/>
            <a:cxnLst/>
            <a:rect r="r" b="b" t="t" l="l"/>
            <a:pathLst>
              <a:path h="6611979" w="6868955">
                <a:moveTo>
                  <a:pt x="0" y="0"/>
                </a:moveTo>
                <a:lnTo>
                  <a:pt x="6868955" y="0"/>
                </a:lnTo>
                <a:lnTo>
                  <a:pt x="6868955" y="6611980"/>
                </a:lnTo>
                <a:lnTo>
                  <a:pt x="0" y="661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1" t="-4906" r="-5622" b="-6542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Introduction to Hadoop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53043" y="4569171"/>
            <a:ext cx="6829510" cy="5033022"/>
            <a:chOff x="0" y="0"/>
            <a:chExt cx="9106013" cy="671069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106013" cy="2018393"/>
              <a:chOff x="0" y="0"/>
              <a:chExt cx="1833481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345497"/>
              <a:ext cx="9106013" cy="2018393"/>
              <a:chOff x="0" y="0"/>
              <a:chExt cx="1833481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692303"/>
              <a:ext cx="9106013" cy="2018393"/>
              <a:chOff x="0" y="0"/>
              <a:chExt cx="1833481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33481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833481">
                    <a:moveTo>
                      <a:pt x="1630281" y="0"/>
                    </a:moveTo>
                    <a:cubicBezTo>
                      <a:pt x="1742505" y="0"/>
                      <a:pt x="1833481" y="90976"/>
                      <a:pt x="1833481" y="203200"/>
                    </a:cubicBezTo>
                    <a:cubicBezTo>
                      <a:pt x="1833481" y="315424"/>
                      <a:pt x="1742505" y="406400"/>
                      <a:pt x="163028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5A1F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833481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48831" y="5090224"/>
              <a:ext cx="3904176" cy="1222550"/>
            </a:xfrm>
            <a:custGeom>
              <a:avLst/>
              <a:gdLst/>
              <a:ahLst/>
              <a:cxnLst/>
              <a:rect r="r" b="b" t="t" l="l"/>
              <a:pathLst>
                <a:path h="1222550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22550"/>
                  </a:lnTo>
                  <a:lnTo>
                    <a:pt x="0" y="1222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046" t="-31388" r="-15426" b="-1306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48831" y="2680446"/>
              <a:ext cx="3904176" cy="1349803"/>
            </a:xfrm>
            <a:custGeom>
              <a:avLst/>
              <a:gdLst/>
              <a:ahLst/>
              <a:cxnLst/>
              <a:rect r="r" b="b" t="t" l="l"/>
              <a:pathLst>
                <a:path h="134980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349803"/>
                  </a:lnTo>
                  <a:lnTo>
                    <a:pt x="0" y="1349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7920" t="-66400" r="-24425" b="-6838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48831" y="385925"/>
              <a:ext cx="3904176" cy="1246543"/>
            </a:xfrm>
            <a:custGeom>
              <a:avLst/>
              <a:gdLst/>
              <a:ahLst/>
              <a:cxnLst/>
              <a:rect r="r" b="b" t="t" l="l"/>
              <a:pathLst>
                <a:path h="1246543" w="3904176">
                  <a:moveTo>
                    <a:pt x="0" y="0"/>
                  </a:moveTo>
                  <a:lnTo>
                    <a:pt x="3904176" y="0"/>
                  </a:lnTo>
                  <a:lnTo>
                    <a:pt x="3904176" y="1246543"/>
                  </a:lnTo>
                  <a:lnTo>
                    <a:pt x="0" y="1246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89" t="-6295" r="-4899" b="-983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016500" y="598171"/>
              <a:ext cx="3464450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Map Reduce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099114" y="2944322"/>
              <a:ext cx="1299223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Yarn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961540" y="5290473"/>
              <a:ext cx="1574371" cy="755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48"/>
                </a:lnSpc>
              </a:pPr>
              <a:r>
                <a:rPr lang="en-US" sz="3392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HDFS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526546" y="592341"/>
            <a:ext cx="4160172" cy="1063155"/>
          </a:xfrm>
          <a:custGeom>
            <a:avLst/>
            <a:gdLst/>
            <a:ahLst/>
            <a:cxnLst/>
            <a:rect r="r" b="b" t="t" l="l"/>
            <a:pathLst>
              <a:path h="1063155" w="4160172">
                <a:moveTo>
                  <a:pt x="0" y="0"/>
                </a:moveTo>
                <a:lnTo>
                  <a:pt x="4160172" y="0"/>
                </a:lnTo>
                <a:lnTo>
                  <a:pt x="4160172" y="1063156"/>
                </a:lnTo>
                <a:lnTo>
                  <a:pt x="0" y="1063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35" t="-64541" r="-8829" b="-6586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974567"/>
            <a:ext cx="9454023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is an open-source framework for distributed storage and processing of large data 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 Distributed File System.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MapReduce: A programming model for processing large data sets.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Yet Another Resource Negotiator, manages cluster resources.</a:t>
            </a:r>
          </a:p>
        </p:txBody>
      </p:sp>
      <p:sp>
        <p:nvSpPr>
          <p:cNvPr name="AutoShape 28" id="2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58778" y="4030046"/>
            <a:ext cx="8600510" cy="5741390"/>
          </a:xfrm>
          <a:custGeom>
            <a:avLst/>
            <a:gdLst/>
            <a:ahLst/>
            <a:cxnLst/>
            <a:rect r="r" b="b" t="t" l="l"/>
            <a:pathLst>
              <a:path h="5741390" w="8600510">
                <a:moveTo>
                  <a:pt x="0" y="0"/>
                </a:moveTo>
                <a:lnTo>
                  <a:pt x="8600510" y="0"/>
                </a:lnTo>
                <a:lnTo>
                  <a:pt x="8600510" y="5741391"/>
                </a:lnTo>
                <a:lnTo>
                  <a:pt x="0" y="5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HDFS: The Storage Backbone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 is designed to store very large files across multiple machines. It is a distributed storage system for big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is split into blocks and distributed across the cluster.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NameNode (manages filesystem namespace)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DataNodes (store actual data)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132573" y="2238217"/>
            <a:ext cx="6317227" cy="6356958"/>
          </a:xfrm>
          <a:custGeom>
            <a:avLst/>
            <a:gdLst/>
            <a:ahLst/>
            <a:cxnLst/>
            <a:rect r="r" b="b" t="t" l="l"/>
            <a:pathLst>
              <a:path h="6356958" w="6317227">
                <a:moveTo>
                  <a:pt x="0" y="0"/>
                </a:moveTo>
                <a:lnTo>
                  <a:pt x="6317227" y="0"/>
                </a:lnTo>
                <a:lnTo>
                  <a:pt x="631722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742364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file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Portability across heterogeneous hardware and software platforms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and Data Pipelines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45929" y="6304632"/>
            <a:ext cx="3341241" cy="2505931"/>
          </a:xfrm>
          <a:custGeom>
            <a:avLst/>
            <a:gdLst/>
            <a:ahLst/>
            <a:cxnLst/>
            <a:rect r="r" b="b" t="t" l="l"/>
            <a:pathLst>
              <a:path h="2505931" w="3341241">
                <a:moveTo>
                  <a:pt x="0" y="0"/>
                </a:moveTo>
                <a:lnTo>
                  <a:pt x="3341241" y="0"/>
                </a:lnTo>
                <a:lnTo>
                  <a:pt x="3341241" y="2505931"/>
                </a:lnTo>
                <a:lnTo>
                  <a:pt x="0" y="250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07099" y="6896289"/>
            <a:ext cx="7234972" cy="1322616"/>
          </a:xfrm>
          <a:custGeom>
            <a:avLst/>
            <a:gdLst/>
            <a:ahLst/>
            <a:cxnLst/>
            <a:rect r="r" b="b" t="t" l="l"/>
            <a:pathLst>
              <a:path h="1322616" w="7234972">
                <a:moveTo>
                  <a:pt x="0" y="0"/>
                </a:moveTo>
                <a:lnTo>
                  <a:pt x="7234972" y="0"/>
                </a:lnTo>
                <a:lnTo>
                  <a:pt x="7234972" y="1322616"/>
                </a:lnTo>
                <a:lnTo>
                  <a:pt x="0" y="1322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6" t="-92747" r="-2287" b="-9283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Storage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On-premise: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HDFS: Hadoop’s distributed file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S3: Cloud storage service.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Cloud Storage: Object storage service.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38333" y="4799682"/>
            <a:ext cx="12411335" cy="4830577"/>
          </a:xfrm>
          <a:custGeom>
            <a:avLst/>
            <a:gdLst/>
            <a:ahLst/>
            <a:cxnLst/>
            <a:rect r="r" b="b" t="t" l="l"/>
            <a:pathLst>
              <a:path h="4830577" w="12411335">
                <a:moveTo>
                  <a:pt x="0" y="0"/>
                </a:moveTo>
                <a:lnTo>
                  <a:pt x="12411334" y="0"/>
                </a:lnTo>
                <a:lnTo>
                  <a:pt x="12411334" y="4830577"/>
                </a:lnTo>
                <a:lnTo>
                  <a:pt x="0" y="483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MapReduce: Distributed Data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Programming model for processing large data sets.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Two main tasks (steps):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Phase: Processes input data and generates key-value pairs.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Phase: Aggregates key-value pairs to produce the final output.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85847" y="6510531"/>
            <a:ext cx="13116306" cy="2254549"/>
          </a:xfrm>
          <a:custGeom>
            <a:avLst/>
            <a:gdLst/>
            <a:ahLst/>
            <a:cxnLst/>
            <a:rect r="r" b="b" t="t" l="l"/>
            <a:pathLst>
              <a:path h="2254549" w="13116306">
                <a:moveTo>
                  <a:pt x="0" y="0"/>
                </a:moveTo>
                <a:lnTo>
                  <a:pt x="13116306" y="0"/>
                </a:lnTo>
                <a:lnTo>
                  <a:pt x="13116306" y="2254548"/>
                </a:lnTo>
                <a:lnTo>
                  <a:pt x="0" y="2254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MapReduce 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and Sort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function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 output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640" y="3449656"/>
            <a:ext cx="7874913" cy="6464298"/>
          </a:xfrm>
          <a:custGeom>
            <a:avLst/>
            <a:gdLst/>
            <a:ahLst/>
            <a:cxnLst/>
            <a:rect r="r" b="b" t="t" l="l"/>
            <a:pathLst>
              <a:path h="6464298" w="7874913">
                <a:moveTo>
                  <a:pt x="0" y="0"/>
                </a:moveTo>
                <a:lnTo>
                  <a:pt x="7874913" y="0"/>
                </a:lnTo>
                <a:lnTo>
                  <a:pt x="7874913" y="6464297"/>
                </a:lnTo>
                <a:lnTo>
                  <a:pt x="0" y="6464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YARN: Resource Management in Hadoop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YARN: “Yet Another Resource Negotiator”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resource management and job scheduling. Means resource allocations for different applications.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ResourceManager: Global resource scheduler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NodeManager: Per-node agent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ApplicationMaster: Per-application manager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95504" y="2897504"/>
            <a:ext cx="12492496" cy="7016449"/>
          </a:xfrm>
          <a:custGeom>
            <a:avLst/>
            <a:gdLst/>
            <a:ahLst/>
            <a:cxnLst/>
            <a:rect r="r" b="b" t="t" l="l"/>
            <a:pathLst>
              <a:path h="7016449" w="12492496">
                <a:moveTo>
                  <a:pt x="0" y="0"/>
                </a:moveTo>
                <a:lnTo>
                  <a:pt x="12492496" y="0"/>
                </a:lnTo>
                <a:lnTo>
                  <a:pt x="12492496" y="7016449"/>
                </a:lnTo>
                <a:lnTo>
                  <a:pt x="0" y="70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445658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Hive: SQL-like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HBase: NoSQL database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Spark: In-memory 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Kafka: Distributed streaming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Pig: High-level data flow language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27318" y="4261646"/>
            <a:ext cx="6887238" cy="5509791"/>
          </a:xfrm>
          <a:custGeom>
            <a:avLst/>
            <a:gdLst/>
            <a:ahLst/>
            <a:cxnLst/>
            <a:rect r="r" b="b" t="t" l="l"/>
            <a:pathLst>
              <a:path h="5509791" w="6887238">
                <a:moveTo>
                  <a:pt x="0" y="0"/>
                </a:moveTo>
                <a:lnTo>
                  <a:pt x="6887238" y="0"/>
                </a:lnTo>
                <a:lnTo>
                  <a:pt x="6887238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383956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data warehouse infrastructure built on top of Hadoop.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query language (HiveQL).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complex queries on large datasets.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11119" y="6098214"/>
            <a:ext cx="6705745" cy="1715553"/>
          </a:xfrm>
          <a:custGeom>
            <a:avLst/>
            <a:gdLst/>
            <a:ahLst/>
            <a:cxnLst/>
            <a:rect r="r" b="b" t="t" l="l"/>
            <a:pathLst>
              <a:path h="1715553" w="6705745">
                <a:moveTo>
                  <a:pt x="0" y="0"/>
                </a:moveTo>
                <a:lnTo>
                  <a:pt x="6705745" y="0"/>
                </a:lnTo>
                <a:lnTo>
                  <a:pt x="6705745" y="1715553"/>
                </a:lnTo>
                <a:lnTo>
                  <a:pt x="0" y="171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 in Hadoop Ecosystem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HBase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 distributed, scalable, NoSQL database built on top of HDFS.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read/write access to large datasets.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35478" y="3627266"/>
            <a:ext cx="6214322" cy="3304333"/>
          </a:xfrm>
          <a:custGeom>
            <a:avLst/>
            <a:gdLst/>
            <a:ahLst/>
            <a:cxnLst/>
            <a:rect r="r" b="b" t="t" l="l"/>
            <a:pathLst>
              <a:path h="3304333" w="6214322">
                <a:moveTo>
                  <a:pt x="0" y="0"/>
                </a:moveTo>
                <a:lnTo>
                  <a:pt x="6214322" y="0"/>
                </a:lnTo>
                <a:lnTo>
                  <a:pt x="6214322" y="3304333"/>
                </a:lnTo>
                <a:lnTo>
                  <a:pt x="0" y="3304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8617600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Introduction: Spark is a fast, in-memory data processing engine that allows for real-time analytics.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vs. Hadoop: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Hadoop MapReduce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Disk-based processing, suited for batch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In-memory processing, suited for both batch and real-time processing.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Spark: In-Memory Data Processing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25594" y="4706296"/>
            <a:ext cx="6356958" cy="5065141"/>
          </a:xfrm>
          <a:custGeom>
            <a:avLst/>
            <a:gdLst/>
            <a:ahLst/>
            <a:cxnLst/>
            <a:rect r="r" b="b" t="t" l="l"/>
            <a:pathLst>
              <a:path h="5065141" w="6356958">
                <a:moveTo>
                  <a:pt x="0" y="0"/>
                </a:moveTo>
                <a:lnTo>
                  <a:pt x="6356959" y="0"/>
                </a:lnTo>
                <a:lnTo>
                  <a:pt x="6356959" y="5065141"/>
                </a:lnTo>
                <a:lnTo>
                  <a:pt x="0" y="506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32" r="0" b="-206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89171" y="2160375"/>
            <a:ext cx="4029805" cy="1966615"/>
          </a:xfrm>
          <a:custGeom>
            <a:avLst/>
            <a:gdLst/>
            <a:ahLst/>
            <a:cxnLst/>
            <a:rect r="r" b="b" t="t" l="l"/>
            <a:pathLst>
              <a:path h="1966615" w="4029805">
                <a:moveTo>
                  <a:pt x="0" y="0"/>
                </a:moveTo>
                <a:lnTo>
                  <a:pt x="4029805" y="0"/>
                </a:lnTo>
                <a:lnTo>
                  <a:pt x="4029805" y="1966615"/>
                </a:lnTo>
                <a:lnTo>
                  <a:pt x="0" y="196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85" t="-29219" r="-45088" b="-286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Kafka: Distributed Streaming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17512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is a distributed streaming platform for building real-time data pipelines.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Producers: Publish messages to Kafka topics.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Consumers: Subscribe to Kafka topics to process messages.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73576" y="4670016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8" y="0"/>
                </a:lnTo>
                <a:lnTo>
                  <a:pt x="10340848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0732" y="2436805"/>
            <a:ext cx="4103049" cy="2320177"/>
          </a:xfrm>
          <a:custGeom>
            <a:avLst/>
            <a:gdLst/>
            <a:ahLst/>
            <a:cxnLst/>
            <a:rect r="r" b="b" t="t" l="l"/>
            <a:pathLst>
              <a:path h="2320177" w="4103049">
                <a:moveTo>
                  <a:pt x="0" y="0"/>
                </a:moveTo>
                <a:lnTo>
                  <a:pt x="4103049" y="0"/>
                </a:lnTo>
                <a:lnTo>
                  <a:pt x="4103049" y="2320176"/>
                </a:lnTo>
                <a:lnTo>
                  <a:pt x="0" y="232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Flink: Real-Time Stream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is a stream processing framework for real-time data processing.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computation, low-latency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Event-driven applications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45597" y="5275932"/>
            <a:ext cx="9796806" cy="4609088"/>
          </a:xfrm>
          <a:custGeom>
            <a:avLst/>
            <a:gdLst/>
            <a:ahLst/>
            <a:cxnLst/>
            <a:rect r="r" b="b" t="t" l="l"/>
            <a:pathLst>
              <a:path h="4609088" w="9796806">
                <a:moveTo>
                  <a:pt x="0" y="0"/>
                </a:moveTo>
                <a:lnTo>
                  <a:pt x="9796806" y="0"/>
                </a:lnTo>
                <a:lnTo>
                  <a:pt x="9796806" y="4609088"/>
                </a:lnTo>
                <a:lnTo>
                  <a:pt x="0" y="460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3" t="-8067" r="-6144" b="-75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ETL?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stands for Extract, Transform, Load.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a data integration process that involves: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Pulling data from various sources.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Converting the data into a format suitable for analysis.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Load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Storing the transformed data into a data warehouse or database.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46183" y="3085182"/>
            <a:ext cx="7697817" cy="3396662"/>
          </a:xfrm>
          <a:custGeom>
            <a:avLst/>
            <a:gdLst/>
            <a:ahLst/>
            <a:cxnLst/>
            <a:rect r="r" b="b" t="t" l="l"/>
            <a:pathLst>
              <a:path h="3396662" w="7697817">
                <a:moveTo>
                  <a:pt x="0" y="0"/>
                </a:moveTo>
                <a:lnTo>
                  <a:pt x="7697817" y="0"/>
                </a:lnTo>
                <a:lnTo>
                  <a:pt x="7697817" y="3396661"/>
                </a:lnTo>
                <a:lnTo>
                  <a:pt x="0" y="339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4612" y="6618002"/>
            <a:ext cx="7598735" cy="3295951"/>
          </a:xfrm>
          <a:custGeom>
            <a:avLst/>
            <a:gdLst/>
            <a:ahLst/>
            <a:cxnLst/>
            <a:rect r="r" b="b" t="t" l="l"/>
            <a:pathLst>
              <a:path h="3295951" w="7598735">
                <a:moveTo>
                  <a:pt x="0" y="0"/>
                </a:moveTo>
                <a:lnTo>
                  <a:pt x="7598735" y="0"/>
                </a:lnTo>
                <a:lnTo>
                  <a:pt x="7598735" y="3295951"/>
                </a:lnTo>
                <a:lnTo>
                  <a:pt x="0" y="3295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25527" y="3852156"/>
            <a:ext cx="7357047" cy="3338260"/>
          </a:xfrm>
          <a:custGeom>
            <a:avLst/>
            <a:gdLst/>
            <a:ahLst/>
            <a:cxnLst/>
            <a:rect r="r" b="b" t="t" l="l"/>
            <a:pathLst>
              <a:path h="3338260" w="7357047">
                <a:moveTo>
                  <a:pt x="0" y="0"/>
                </a:moveTo>
                <a:lnTo>
                  <a:pt x="7357046" y="0"/>
                </a:lnTo>
                <a:lnTo>
                  <a:pt x="7357046" y="3338260"/>
                </a:lnTo>
                <a:lnTo>
                  <a:pt x="0" y="3338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on-Cloud Services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Computing providers (ex: AWS, GCP, MS Azure) often utilize a “software as a service” model to allow customers to easily process normal and big data.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367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 up a Hadoop cluster on your local machine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Implement a MapReduce job to process data on HDFS.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Spark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Spark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 (Scala, Java, Python, R)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15774" y="1180676"/>
            <a:ext cx="3666779" cy="1949731"/>
          </a:xfrm>
          <a:custGeom>
            <a:avLst/>
            <a:gdLst/>
            <a:ahLst/>
            <a:cxnLst/>
            <a:rect r="r" b="b" t="t" l="l"/>
            <a:pathLst>
              <a:path h="1949731" w="3666779">
                <a:moveTo>
                  <a:pt x="0" y="0"/>
                </a:moveTo>
                <a:lnTo>
                  <a:pt x="3666779" y="0"/>
                </a:lnTo>
                <a:lnTo>
                  <a:pt x="3666779" y="1949731"/>
                </a:lnTo>
                <a:lnTo>
                  <a:pt x="0" y="194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1" t="-28043" r="-43862" b="-2767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2663" y="5113704"/>
            <a:ext cx="9382674" cy="4609749"/>
          </a:xfrm>
          <a:custGeom>
            <a:avLst/>
            <a:gdLst/>
            <a:ahLst/>
            <a:cxnLst/>
            <a:rect r="r" b="b" t="t" l="l"/>
            <a:pathLst>
              <a:path h="4609749" w="9382674">
                <a:moveTo>
                  <a:pt x="0" y="0"/>
                </a:moveTo>
                <a:lnTo>
                  <a:pt x="9382674" y="0"/>
                </a:lnTo>
                <a:lnTo>
                  <a:pt x="9382674" y="4609749"/>
                </a:lnTo>
                <a:lnTo>
                  <a:pt x="0" y="4609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4" t="-14531" r="-9894" b="-17966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30734" y="2998701"/>
            <a:ext cx="9951818" cy="6328221"/>
          </a:xfrm>
          <a:custGeom>
            <a:avLst/>
            <a:gdLst/>
            <a:ahLst/>
            <a:cxnLst/>
            <a:rect r="r" b="b" t="t" l="l"/>
            <a:pathLst>
              <a:path h="6328221" w="9951818">
                <a:moveTo>
                  <a:pt x="0" y="0"/>
                </a:moveTo>
                <a:lnTo>
                  <a:pt x="9951819" y="0"/>
                </a:lnTo>
                <a:lnTo>
                  <a:pt x="9951819" y="6328221"/>
                </a:lnTo>
                <a:lnTo>
                  <a:pt x="0" y="632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00443" y="5371182"/>
            <a:ext cx="12687115" cy="3983381"/>
          </a:xfrm>
          <a:custGeom>
            <a:avLst/>
            <a:gdLst/>
            <a:ahLst/>
            <a:cxnLst/>
            <a:rect r="r" b="b" t="t" l="l"/>
            <a:pathLst>
              <a:path h="3983381" w="12687115">
                <a:moveTo>
                  <a:pt x="0" y="0"/>
                </a:moveTo>
                <a:lnTo>
                  <a:pt x="12687114" y="0"/>
                </a:lnTo>
                <a:lnTo>
                  <a:pt x="12687114" y="3983381"/>
                </a:lnTo>
                <a:lnTo>
                  <a:pt x="0" y="3983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Core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Streaming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 (Machine Learning)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GraphX (Graph computation)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1913890" cy="1633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633550"/>
            </a:xfrm>
            <a:custGeom>
              <a:avLst/>
              <a:gdLst/>
              <a:ahLst/>
              <a:cxnLst/>
              <a:rect r="r" b="b" t="t" l="l"/>
              <a:pathLst>
                <a:path h="1633550" w="1913890">
                  <a:moveTo>
                    <a:pt x="1789430" y="1633550"/>
                  </a:moveTo>
                  <a:lnTo>
                    <a:pt x="124460" y="1633550"/>
                  </a:lnTo>
                  <a:cubicBezTo>
                    <a:pt x="55880" y="1633550"/>
                    <a:pt x="0" y="1577670"/>
                    <a:pt x="0" y="15090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509090"/>
                  </a:lnTo>
                  <a:cubicBezTo>
                    <a:pt x="1913890" y="1577670"/>
                    <a:pt x="1858010" y="1633550"/>
                    <a:pt x="1789430" y="1633550"/>
                  </a:cubicBezTo>
                  <a:close/>
                </a:path>
              </a:pathLst>
            </a:custGeom>
            <a:solidFill>
              <a:srgbClr val="001524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11247600" y="4390499"/>
            <a:ext cx="5708252" cy="0"/>
          </a:xfrm>
          <a:prstGeom prst="line">
            <a:avLst/>
          </a:prstGeom>
          <a:ln cap="rnd" w="28575">
            <a:solidFill>
              <a:srgbClr val="FFFFFF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1247600" y="4476739"/>
            <a:ext cx="5864093" cy="364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from pyspark import SparkContext, SparkConf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 = SparkConf()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.setAppName("parallelize_example") \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.setMaster("local[*]")</a:t>
            </a:r>
          </a:p>
          <a:p>
            <a:pPr algn="l">
              <a:lnSpc>
                <a:spcPts val="2686"/>
              </a:lnSpc>
            </a:pP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sc = SparkContext(conf=conf)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data = [1, 2, 3, 4, 5, 6, 7, 8, 9, 10]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rdd = sc. parallelize (data)</a:t>
            </a:r>
          </a:p>
          <a:p>
            <a:pPr algn="l">
              <a:lnSpc>
                <a:spcPts val="2686"/>
              </a:lnSpc>
            </a:pPr>
            <a:r>
              <a:rPr lang="en-US" sz="17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print(rdd.collect())</a:t>
            </a:r>
          </a:p>
          <a:p>
            <a:pPr algn="l">
              <a:lnSpc>
                <a:spcPts val="2686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247600" y="4147762"/>
            <a:ext cx="144871" cy="14487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417791" y="4147762"/>
            <a:ext cx="144871" cy="14487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87983" y="4147762"/>
            <a:ext cx="144871" cy="14487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565974" y="4073825"/>
            <a:ext cx="3165067" cy="24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6"/>
              </a:lnSpc>
            </a:pPr>
            <a:r>
              <a:rPr lang="en-US" sz="133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.sql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DataFrames: Distributed collection of data organized into 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by loading structured data from various sources like.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 operations similar to a SQL table by utilizing DataFrame APIs.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 from the optimization techniques incorporated within DataFrames.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Perfect for complex operations.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combines the advantages of RDDs and DataFrames.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excels efficiently at grouping data.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758247" y="6399411"/>
            <a:ext cx="9124305" cy="3372026"/>
          </a:xfrm>
          <a:custGeom>
            <a:avLst/>
            <a:gdLst/>
            <a:ahLst/>
            <a:cxnLst/>
            <a:rect r="r" b="b" t="t" l="l"/>
            <a:pathLst>
              <a:path h="3372026" w="9124305">
                <a:moveTo>
                  <a:pt x="0" y="0"/>
                </a:moveTo>
                <a:lnTo>
                  <a:pt x="9124306" y="0"/>
                </a:lnTo>
                <a:lnTo>
                  <a:pt x="9124306" y="3372026"/>
                </a:lnTo>
                <a:lnTo>
                  <a:pt x="0" y="337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6" t="-24817" r="-17872" b="-1149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 and Datasets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898636" y="3718507"/>
            <a:ext cx="5551164" cy="4114800"/>
          </a:xfrm>
          <a:custGeom>
            <a:avLst/>
            <a:gdLst/>
            <a:ahLst/>
            <a:cxnLst/>
            <a:rect r="r" b="b" t="t" l="l"/>
            <a:pathLst>
              <a:path h="4114800" w="5551164">
                <a:moveTo>
                  <a:pt x="0" y="0"/>
                </a:moveTo>
                <a:lnTo>
                  <a:pt x="5551164" y="0"/>
                </a:lnTo>
                <a:lnTo>
                  <a:pt x="5551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Building a Big Data Ecosystem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Setting up a big data ecosystem for a retail business.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Discussion: Components required and the tools to be used.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in Big Data Engineering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 storage and processing costs.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security and privacy.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 and maintain data pipelines.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Challenges in implementing best practices in big data.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675390" y="3718507"/>
            <a:ext cx="972589" cy="4114800"/>
          </a:xfrm>
          <a:custGeom>
            <a:avLst/>
            <a:gdLst/>
            <a:ahLst/>
            <a:cxnLst/>
            <a:rect r="r" b="b" t="t" l="l"/>
            <a:pathLst>
              <a:path h="4114800" w="972589">
                <a:moveTo>
                  <a:pt x="0" y="0"/>
                </a:moveTo>
                <a:lnTo>
                  <a:pt x="972589" y="0"/>
                </a:lnTo>
                <a:lnTo>
                  <a:pt x="972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Importance of ETL in Data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 are critical for ensuring that data is accessible, accurate, and usable for decision-making.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allow businesses to integrate data from disparate sources and prepare it for analysis.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are the potential challenges in each step of the ETL process?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Emerging Big Data Trends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analytics.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Serverless big data processing.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7346295" y="3695688"/>
            <a:ext cx="10536278" cy="6047173"/>
            <a:chOff x="0" y="0"/>
            <a:chExt cx="14048371" cy="80628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446061"/>
              <a:ext cx="14048343" cy="7616836"/>
            </a:xfrm>
            <a:custGeom>
              <a:avLst/>
              <a:gdLst/>
              <a:ahLst/>
              <a:cxnLst/>
              <a:rect r="r" b="b" t="t" l="l"/>
              <a:pathLst>
                <a:path h="7616836" w="14048343">
                  <a:moveTo>
                    <a:pt x="0" y="0"/>
                  </a:moveTo>
                  <a:lnTo>
                    <a:pt x="14048343" y="0"/>
                  </a:lnTo>
                  <a:lnTo>
                    <a:pt x="14048343" y="7616836"/>
                  </a:lnTo>
                  <a:lnTo>
                    <a:pt x="0" y="761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8" y="-57150"/>
              <a:ext cx="14048343" cy="503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Serverless big data processing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Spark Basics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39154" y="1817931"/>
            <a:ext cx="5347564" cy="7849635"/>
          </a:xfrm>
          <a:custGeom>
            <a:avLst/>
            <a:gdLst/>
            <a:ahLst/>
            <a:cxnLst/>
            <a:rect r="r" b="b" t="t" l="l"/>
            <a:pathLst>
              <a:path h="7849635" w="5347564">
                <a:moveTo>
                  <a:pt x="0" y="0"/>
                </a:moveTo>
                <a:lnTo>
                  <a:pt x="5347564" y="0"/>
                </a:lnTo>
                <a:lnTo>
                  <a:pt x="5347564" y="7849635"/>
                </a:lnTo>
                <a:lnTo>
                  <a:pt x="0" y="784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784690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sources: databases queries, APIs, flat files, etc.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extraction techniques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Full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incremental extraction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Update notification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 and velocity (Complex data sources)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Variety of data sources for the same application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 inconsistencies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 at 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Extraction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1572348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Transformations: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cleaning: Removing duplicates, handling missing values.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standardization: Consistent naming conventions, Data type conversion, ..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enrichment: Adding context to raw data, combining data from multiple sources, adding derived columns.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transformation: Aggregation, sorting, joining datasets, 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Challenges: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missing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ealing with duplicates.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884569" y="3644672"/>
            <a:ext cx="6997984" cy="5613628"/>
          </a:xfrm>
          <a:custGeom>
            <a:avLst/>
            <a:gdLst/>
            <a:ahLst/>
            <a:cxnLst/>
            <a:rect r="r" b="b" t="t" l="l"/>
            <a:pathLst>
              <a:path h="5613628" w="6997984">
                <a:moveTo>
                  <a:pt x="0" y="0"/>
                </a:moveTo>
                <a:lnTo>
                  <a:pt x="6997984" y="0"/>
                </a:lnTo>
                <a:lnTo>
                  <a:pt x="6997984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Transformation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data into target systems like: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lakes.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Loading Considerations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volume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Loading frequency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system constraints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integrity and consistency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23426" y="3507506"/>
            <a:ext cx="8159126" cy="6033029"/>
          </a:xfrm>
          <a:custGeom>
            <a:avLst/>
            <a:gdLst/>
            <a:ahLst/>
            <a:cxnLst/>
            <a:rect r="r" b="b" t="t" l="l"/>
            <a:pathLst>
              <a:path h="6033029" w="8159126">
                <a:moveTo>
                  <a:pt x="0" y="0"/>
                </a:moveTo>
                <a:lnTo>
                  <a:pt x="8159127" y="0"/>
                </a:lnTo>
                <a:lnTo>
                  <a:pt x="8159127" y="6033029"/>
                </a:lnTo>
                <a:lnTo>
                  <a:pt x="0" y="603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Components of ETL: Loading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96693" y="6873222"/>
            <a:ext cx="2133267" cy="2385078"/>
          </a:xfrm>
          <a:custGeom>
            <a:avLst/>
            <a:gdLst/>
            <a:ahLst/>
            <a:cxnLst/>
            <a:rect r="r" b="b" t="t" l="l"/>
            <a:pathLst>
              <a:path h="2385078" w="2133267">
                <a:moveTo>
                  <a:pt x="0" y="0"/>
                </a:moveTo>
                <a:lnTo>
                  <a:pt x="2133267" y="0"/>
                </a:lnTo>
                <a:lnTo>
                  <a:pt x="2133267" y="2385078"/>
                </a:lnTo>
                <a:lnTo>
                  <a:pt x="0" y="238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84233" y="7262625"/>
            <a:ext cx="3806028" cy="1606273"/>
          </a:xfrm>
          <a:custGeom>
            <a:avLst/>
            <a:gdLst/>
            <a:ahLst/>
            <a:cxnLst/>
            <a:rect r="r" b="b" t="t" l="l"/>
            <a:pathLst>
              <a:path h="1606273" w="3806028">
                <a:moveTo>
                  <a:pt x="0" y="0"/>
                </a:moveTo>
                <a:lnTo>
                  <a:pt x="3806028" y="0"/>
                </a:lnTo>
                <a:lnTo>
                  <a:pt x="3806028" y="1606273"/>
                </a:lnTo>
                <a:lnTo>
                  <a:pt x="0" y="1606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44534" y="6622948"/>
            <a:ext cx="4133705" cy="1442813"/>
          </a:xfrm>
          <a:custGeom>
            <a:avLst/>
            <a:gdLst/>
            <a:ahLst/>
            <a:cxnLst/>
            <a:rect r="r" b="b" t="t" l="l"/>
            <a:pathLst>
              <a:path h="1442813" w="4133705">
                <a:moveTo>
                  <a:pt x="0" y="0"/>
                </a:moveTo>
                <a:lnTo>
                  <a:pt x="4133705" y="0"/>
                </a:lnTo>
                <a:lnTo>
                  <a:pt x="4133705" y="1442813"/>
                </a:lnTo>
                <a:lnTo>
                  <a:pt x="0" y="1442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7394" y="8357330"/>
            <a:ext cx="4220198" cy="1062176"/>
          </a:xfrm>
          <a:custGeom>
            <a:avLst/>
            <a:gdLst/>
            <a:ahLst/>
            <a:cxnLst/>
            <a:rect r="r" b="b" t="t" l="l"/>
            <a:pathLst>
              <a:path h="1062176" w="4220198">
                <a:moveTo>
                  <a:pt x="0" y="0"/>
                </a:moveTo>
                <a:lnTo>
                  <a:pt x="4220198" y="0"/>
                </a:lnTo>
                <a:lnTo>
                  <a:pt x="4220198" y="1062176"/>
                </a:lnTo>
                <a:lnTo>
                  <a:pt x="0" y="106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3" t="-63610" r="-4002" b="-624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Native Code script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Using one of the programming languages to write the ETL logic, like Python, or Java.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Apache NiFi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powerful data integration tool that supports data routing, transformation, and system mediation.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Talend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open-source ETL tool that provides a comprehensive set of tools for data integration.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Informatica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widely used enterprise ETL tool that provides data integration solutions for various types of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ETL Tools and Frameworks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DAGOhJERz08</dc:identifier>
  <dcterms:modified xsi:type="dcterms:W3CDTF">2011-08-01T06:04:30Z</dcterms:modified>
  <cp:revision>1</cp:revision>
  <dc:title>DE Course: Week 2</dc:title>
</cp:coreProperties>
</file>